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4506-86C6-4A20-B9F8-D397A6328385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3DFE-CF8E-4882-8E86-E0FD2971BD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580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4506-86C6-4A20-B9F8-D397A6328385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3DFE-CF8E-4882-8E86-E0FD2971BD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6297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4506-86C6-4A20-B9F8-D397A6328385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3DFE-CF8E-4882-8E86-E0FD2971BD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9114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4506-86C6-4A20-B9F8-D397A6328385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3DFE-CF8E-4882-8E86-E0FD2971BD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276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4506-86C6-4A20-B9F8-D397A6328385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3DFE-CF8E-4882-8E86-E0FD2971BD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5012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4506-86C6-4A20-B9F8-D397A6328385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3DFE-CF8E-4882-8E86-E0FD2971BD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07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4506-86C6-4A20-B9F8-D397A6328385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3DFE-CF8E-4882-8E86-E0FD2971BD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3311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4506-86C6-4A20-B9F8-D397A6328385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3DFE-CF8E-4882-8E86-E0FD2971BD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133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4506-86C6-4A20-B9F8-D397A6328385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3DFE-CF8E-4882-8E86-E0FD2971BD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5322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4506-86C6-4A20-B9F8-D397A6328385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3DFE-CF8E-4882-8E86-E0FD2971BD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2007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4506-86C6-4A20-B9F8-D397A6328385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3DFE-CF8E-4882-8E86-E0FD2971BD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3728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E4506-86C6-4A20-B9F8-D397A6328385}" type="datetimeFigureOut">
              <a:rPr lang="en-AU" smtClean="0"/>
              <a:t>30/05/2020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53DFE-CF8E-4882-8E86-E0FD2971BD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3728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Writing Chemical and Molecul</a:t>
            </a:r>
            <a:r>
              <a:rPr lang="en-AU" dirty="0" smtClean="0"/>
              <a:t>ar Equations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6407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6700" y="219839"/>
            <a:ext cx="11658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Here is an example: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 err="1">
                <a:solidFill>
                  <a:srgbClr val="444444"/>
                </a:solidFill>
                <a:latin typeface="Arial" panose="020B0604020202020204" pitchFamily="34" charset="0"/>
              </a:rPr>
              <a:t>Sulfur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 dioxide can break down into </a:t>
            </a:r>
            <a:r>
              <a:rPr lang="en-AU" sz="2400" dirty="0" err="1">
                <a:solidFill>
                  <a:srgbClr val="444444"/>
                </a:solidFill>
                <a:latin typeface="Arial" panose="020B0604020202020204" pitchFamily="34" charset="0"/>
              </a:rPr>
              <a:t>sulfur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 and oxygen.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dirty="0" err="1">
                <a:solidFill>
                  <a:srgbClr val="AC3053"/>
                </a:solidFill>
                <a:latin typeface="Arial" panose="020B0604020202020204" pitchFamily="34" charset="0"/>
              </a:rPr>
              <a:t>Sulfur</a:t>
            </a:r>
            <a:r>
              <a:rPr lang="en-AU" sz="2400" b="1" dirty="0">
                <a:solidFill>
                  <a:srgbClr val="AC3053"/>
                </a:solidFill>
                <a:latin typeface="Arial" panose="020B0604020202020204" pitchFamily="34" charset="0"/>
              </a:rPr>
              <a:t> dioxide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is the </a:t>
            </a:r>
            <a:r>
              <a:rPr lang="en-AU" sz="2400" b="1" dirty="0">
                <a:solidFill>
                  <a:srgbClr val="C70039"/>
                </a:solidFill>
                <a:latin typeface="Arial" panose="020B0604020202020204" pitchFamily="34" charset="0"/>
              </a:rPr>
              <a:t>reactant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and the </a:t>
            </a:r>
            <a:r>
              <a:rPr lang="en-AU" sz="2400" b="1" dirty="0">
                <a:solidFill>
                  <a:srgbClr val="131381"/>
                </a:solidFill>
                <a:latin typeface="Arial" panose="020B0604020202020204" pitchFamily="34" charset="0"/>
              </a:rPr>
              <a:t>products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are </a:t>
            </a:r>
            <a:r>
              <a:rPr lang="en-AU" sz="2400" b="1" dirty="0" err="1">
                <a:solidFill>
                  <a:srgbClr val="3C3C80"/>
                </a:solidFill>
                <a:latin typeface="Arial" panose="020B0604020202020204" pitchFamily="34" charset="0"/>
              </a:rPr>
              <a:t>sulfur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and </a:t>
            </a:r>
            <a:r>
              <a:rPr lang="en-AU" sz="2400" b="1" dirty="0">
                <a:solidFill>
                  <a:srgbClr val="3C3C80"/>
                </a:solidFill>
                <a:latin typeface="Arial" panose="020B0604020202020204" pitchFamily="34" charset="0"/>
              </a:rPr>
              <a:t>oxygen.</a:t>
            </a:r>
            <a:endParaRPr lang="en-AU" sz="2400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Now that we have identified the reactants and products, we can write the word equation: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ttps://www.educationperfect.com/media/content/Science/1528664027.575681g/1528664051651-506257138174386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5" y="3636159"/>
            <a:ext cx="70389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www.educationperfect.com/media/content/Science/1511296415.942211f/1511296418635-219260917404973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774" y="4143374"/>
            <a:ext cx="3921125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977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09340" y="297934"/>
            <a:ext cx="8828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Here are the </a:t>
            </a:r>
            <a:r>
              <a:rPr lang="en-AU" sz="2400" b="1" dirty="0">
                <a:solidFill>
                  <a:srgbClr val="CD6133"/>
                </a:solidFill>
                <a:latin typeface="Arial" panose="020B0604020202020204" pitchFamily="34" charset="0"/>
              </a:rPr>
              <a:t>chemical symbols: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519" y="912078"/>
            <a:ext cx="5880100" cy="594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28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619036"/>
            <a:ext cx="10858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Now, let us </a:t>
            </a:r>
            <a:r>
              <a:rPr lang="en-AU" sz="2400" b="1" dirty="0">
                <a:solidFill>
                  <a:srgbClr val="CD6133"/>
                </a:solidFill>
                <a:latin typeface="Arial" panose="020B0604020202020204" pitchFamily="34" charset="0"/>
              </a:rPr>
              <a:t>insert these symbols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into our word equation.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Here is our word equation again: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www.educationperfect.com/media/content/Science/1528664027.575681g/1528664051651-506257138174386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2" y="2227262"/>
            <a:ext cx="70389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9600" y="3195935"/>
            <a:ext cx="11277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Replacing </a:t>
            </a:r>
            <a:r>
              <a:rPr lang="en-AU" sz="2400" dirty="0" err="1">
                <a:solidFill>
                  <a:srgbClr val="444444"/>
                </a:solidFill>
                <a:latin typeface="Arial" panose="020B0604020202020204" pitchFamily="34" charset="0"/>
              </a:rPr>
              <a:t>sulfur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 dioxide with </a:t>
            </a:r>
            <a:r>
              <a:rPr lang="en-AU" sz="2400" dirty="0">
                <a:solidFill>
                  <a:srgbClr val="444444"/>
                </a:solidFill>
                <a:latin typeface="KaTeX_Main"/>
              </a:rPr>
              <a:t>SO</a:t>
            </a:r>
            <a:r>
              <a:rPr lang="en-AU" sz="2400" baseline="-25000" dirty="0">
                <a:solidFill>
                  <a:srgbClr val="444444"/>
                </a:solidFill>
                <a:latin typeface="KaTeX_Main"/>
              </a:rPr>
              <a:t>2</a:t>
            </a:r>
            <a:r>
              <a:rPr lang="en-AU" sz="2400" dirty="0">
                <a:solidFill>
                  <a:srgbClr val="444444"/>
                </a:solidFill>
                <a:latin typeface="KaTeX_Main"/>
              </a:rPr>
              <a:t>​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, </a:t>
            </a:r>
            <a:r>
              <a:rPr lang="en-AU" sz="2400" dirty="0" err="1">
                <a:solidFill>
                  <a:srgbClr val="444444"/>
                </a:solidFill>
                <a:latin typeface="Arial" panose="020B0604020202020204" pitchFamily="34" charset="0"/>
              </a:rPr>
              <a:t>sulfur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 with </a:t>
            </a:r>
            <a:r>
              <a:rPr lang="en-AU" sz="2400" dirty="0">
                <a:solidFill>
                  <a:srgbClr val="444444"/>
                </a:solidFill>
                <a:latin typeface="KaTeX_Main"/>
              </a:rPr>
              <a:t>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and oxygen with </a:t>
            </a:r>
            <a:r>
              <a:rPr lang="en-AU" sz="2400" dirty="0">
                <a:solidFill>
                  <a:srgbClr val="444444"/>
                </a:solidFill>
                <a:latin typeface="KaTeX_Main"/>
              </a:rPr>
              <a:t>O</a:t>
            </a:r>
            <a:r>
              <a:rPr lang="en-AU" sz="2400" baseline="-25000" dirty="0">
                <a:solidFill>
                  <a:srgbClr val="444444"/>
                </a:solidFill>
                <a:latin typeface="KaTeX_Main"/>
              </a:rPr>
              <a:t>2</a:t>
            </a:r>
            <a:r>
              <a:rPr lang="en-AU" sz="2400" dirty="0">
                <a:solidFill>
                  <a:srgbClr val="444444"/>
                </a:solidFill>
                <a:latin typeface="KaTeX_Main"/>
              </a:rPr>
              <a:t>​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produced the following </a:t>
            </a:r>
            <a:r>
              <a:rPr lang="en-AU" sz="2400" b="1" dirty="0">
                <a:solidFill>
                  <a:srgbClr val="474787"/>
                </a:solidFill>
                <a:latin typeface="Arial" panose="020B0604020202020204" pitchFamily="34" charset="0"/>
              </a:rPr>
              <a:t>chemical equation:</a:t>
            </a:r>
            <a:endParaRPr lang="en-AU" sz="2400" dirty="0"/>
          </a:p>
        </p:txBody>
      </p:sp>
      <p:pic>
        <p:nvPicPr>
          <p:cNvPr id="7172" name="Picture 4" descr="https://www.educationperfect.com/media/content/Science/1528664657.550331g/1528664681586-506257138174386-optimis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4990751"/>
            <a:ext cx="3514725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299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0700" y="480536"/>
            <a:ext cx="113411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When writing chemical equations, we sometimes add letters in brackets next to the </a:t>
            </a:r>
            <a:r>
              <a:rPr lang="en-AU" sz="2400" b="1" dirty="0">
                <a:solidFill>
                  <a:srgbClr val="C70039"/>
                </a:solidFill>
                <a:latin typeface="Arial" panose="020B0604020202020204" pitchFamily="34" charset="0"/>
              </a:rPr>
              <a:t>reactants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and </a:t>
            </a:r>
            <a:r>
              <a:rPr lang="en-AU" sz="2400" b="1" dirty="0">
                <a:solidFill>
                  <a:srgbClr val="131381"/>
                </a:solidFill>
                <a:latin typeface="Arial" panose="020B0604020202020204" pitchFamily="34" charset="0"/>
              </a:rPr>
              <a:t>products.</a:t>
            </a:r>
            <a:endParaRPr lang="en-AU" sz="2400" b="1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These represent the </a:t>
            </a:r>
            <a:r>
              <a:rPr lang="en-AU" sz="2400" b="1" dirty="0">
                <a:solidFill>
                  <a:srgbClr val="006266"/>
                </a:solidFill>
                <a:latin typeface="Arial" panose="020B0604020202020204" pitchFamily="34" charset="0"/>
              </a:rPr>
              <a:t>state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of the substance </a:t>
            </a:r>
            <a:r>
              <a:rPr lang="en-AU" sz="2400" b="1" dirty="0">
                <a:solidFill>
                  <a:srgbClr val="006266"/>
                </a:solidFill>
                <a:latin typeface="Arial" panose="020B0604020202020204" pitchFamily="34" charset="0"/>
              </a:rPr>
              <a:t>(liquid, solid or gas).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3100" y="2610535"/>
            <a:ext cx="11188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These represent the </a:t>
            </a:r>
            <a:r>
              <a:rPr lang="en-AU" sz="2400" b="1" dirty="0">
                <a:solidFill>
                  <a:srgbClr val="006266"/>
                </a:solidFill>
                <a:latin typeface="Arial" panose="020B0604020202020204" pitchFamily="34" charset="0"/>
              </a:rPr>
              <a:t>state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of the substance </a:t>
            </a:r>
            <a:r>
              <a:rPr lang="en-AU" sz="2400" b="1" dirty="0">
                <a:solidFill>
                  <a:srgbClr val="006266"/>
                </a:solidFill>
                <a:latin typeface="Arial" panose="020B0604020202020204" pitchFamily="34" charset="0"/>
              </a:rPr>
              <a:t>(liquid, solid or gas).</a:t>
            </a:r>
            <a:endParaRPr lang="en-AU" sz="2400" dirty="0"/>
          </a:p>
        </p:txBody>
      </p:sp>
      <p:pic>
        <p:nvPicPr>
          <p:cNvPr id="8194" name="Picture 2" descr="https://www.educationperfect.com/media/content/Science/1528665692.793161g/1528665716712-506257138174386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475" y="3467100"/>
            <a:ext cx="8167674" cy="76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www.educationperfect.com/media/content/Science/1468991628.768011g/1468991636486-370946798835910-optimis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399" y="4370184"/>
            <a:ext cx="3724275" cy="248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47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5000" y="311835"/>
            <a:ext cx="10960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The letter in the brackets represents the </a:t>
            </a:r>
            <a:r>
              <a:rPr lang="en-AU" sz="2400" b="1" dirty="0">
                <a:solidFill>
                  <a:srgbClr val="006266"/>
                </a:solidFill>
                <a:latin typeface="Arial" panose="020B0604020202020204" pitchFamily="34" charset="0"/>
              </a:rPr>
              <a:t>phase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of the </a:t>
            </a:r>
            <a:r>
              <a:rPr lang="en-AU" sz="2400" b="1" dirty="0">
                <a:solidFill>
                  <a:srgbClr val="C70039"/>
                </a:solidFill>
                <a:latin typeface="Arial" panose="020B0604020202020204" pitchFamily="34" charset="0"/>
              </a:rPr>
              <a:t>reactant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or </a:t>
            </a:r>
            <a:r>
              <a:rPr lang="en-AU" sz="2400" b="1" dirty="0">
                <a:solidFill>
                  <a:srgbClr val="131381"/>
                </a:solidFill>
                <a:latin typeface="Arial" panose="020B0604020202020204" pitchFamily="34" charset="0"/>
              </a:rPr>
              <a:t>product: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041" y="904874"/>
            <a:ext cx="8452017" cy="3578226"/>
          </a:xfrm>
          <a:prstGeom prst="rect">
            <a:avLst/>
          </a:prstGeom>
        </p:spPr>
      </p:pic>
      <p:pic>
        <p:nvPicPr>
          <p:cNvPr id="9218" name="Picture 2" descr="https://www.educationperfect.com/media/content/Science/1464322548.155221f/1464322557565-2928983499092319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636" y="4432696"/>
            <a:ext cx="4619625" cy="242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527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900" y="2739"/>
            <a:ext cx="11861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474787"/>
                </a:solidFill>
                <a:latin typeface="Arial" panose="020B0604020202020204" pitchFamily="34" charset="0"/>
              </a:rPr>
              <a:t>Chemical equations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are useful because they give us </a:t>
            </a:r>
            <a:r>
              <a:rPr lang="en-AU" sz="2400" b="1" dirty="0">
                <a:solidFill>
                  <a:srgbClr val="5C5C84"/>
                </a:solidFill>
                <a:latin typeface="Arial" panose="020B0604020202020204" pitchFamily="34" charset="0"/>
              </a:rPr>
              <a:t>more information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than word equations.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By showing </a:t>
            </a:r>
            <a:r>
              <a:rPr lang="en-AU" sz="2400" b="1" dirty="0">
                <a:solidFill>
                  <a:srgbClr val="E55039"/>
                </a:solidFill>
                <a:latin typeface="Arial" panose="020B0604020202020204" pitchFamily="34" charset="0"/>
              </a:rPr>
              <a:t>what atoms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make up </a:t>
            </a:r>
            <a:r>
              <a:rPr lang="en-AU" sz="2400" b="1" dirty="0">
                <a:solidFill>
                  <a:srgbClr val="E55039"/>
                </a:solidFill>
                <a:latin typeface="Arial" panose="020B0604020202020204" pitchFamily="34" charset="0"/>
              </a:rPr>
              <a:t>what substances,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we can see how the atoms were </a:t>
            </a:r>
            <a:r>
              <a:rPr lang="en-AU" sz="2400" b="1" dirty="0">
                <a:solidFill>
                  <a:srgbClr val="E55039"/>
                </a:solidFill>
                <a:latin typeface="Arial" panose="020B0604020202020204" pitchFamily="34" charset="0"/>
              </a:rPr>
              <a:t>rearranged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during the reaction.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They can also show us what </a:t>
            </a:r>
            <a:r>
              <a:rPr lang="en-AU" sz="2400" b="1" dirty="0">
                <a:solidFill>
                  <a:srgbClr val="006266"/>
                </a:solidFill>
                <a:latin typeface="Arial" panose="020B0604020202020204" pitchFamily="34" charset="0"/>
              </a:rPr>
              <a:t>phase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the reactants and products are in.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2" name="Picture 2" descr="https://www.educationperfect.com/media/content/Geography/1528671542.222151g/1528671566193-506257138174386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3281362"/>
            <a:ext cx="7038975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52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6700" y="264636"/>
            <a:ext cx="113665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Each chemical equation </a:t>
            </a:r>
            <a:r>
              <a:rPr lang="en-AU" sz="2400" b="1" dirty="0">
                <a:solidFill>
                  <a:srgbClr val="474787"/>
                </a:solidFill>
                <a:latin typeface="Arial" panose="020B0604020202020204" pitchFamily="34" charset="0"/>
              </a:rPr>
              <a:t>represents the smallest unit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of the chemical reaction.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You may have seen the reaction that occurs when </a:t>
            </a:r>
            <a:r>
              <a:rPr lang="en-AU" sz="2400" b="1" dirty="0">
                <a:solidFill>
                  <a:srgbClr val="DFB220"/>
                </a:solidFill>
                <a:latin typeface="Arial" panose="020B0604020202020204" pitchFamily="34" charset="0"/>
              </a:rPr>
              <a:t>baking soda is added to vinegar.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If not, it looks like this: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8233745.6279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5300" y="2203628"/>
            <a:ext cx="4064000" cy="2286000"/>
          </a:xfrm>
          <a:prstGeom prst="rect">
            <a:avLst/>
          </a:prstGeom>
        </p:spPr>
      </p:pic>
      <p:pic>
        <p:nvPicPr>
          <p:cNvPr id="11266" name="Picture 2" descr="https://www.educationperfect.com/media/content/Science/1452723340.408951g/1452723355077-3406388690188898-optimis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5" y="2324101"/>
            <a:ext cx="4513301" cy="216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0" y="5168037"/>
            <a:ext cx="111125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You might have added </a:t>
            </a:r>
            <a:r>
              <a:rPr lang="en-AU" sz="2400" b="1" dirty="0">
                <a:solidFill>
                  <a:srgbClr val="7E7E7E"/>
                </a:solidFill>
                <a:latin typeface="Arial" panose="020B0604020202020204" pitchFamily="34" charset="0"/>
              </a:rPr>
              <a:t>millions of molecules of sodium bicarbonate (baking soda)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to </a:t>
            </a:r>
            <a:r>
              <a:rPr lang="en-AU" sz="2400" b="1" dirty="0">
                <a:solidFill>
                  <a:srgbClr val="7E7E7E"/>
                </a:solidFill>
                <a:latin typeface="Arial" panose="020B0604020202020204" pitchFamily="34" charset="0"/>
              </a:rPr>
              <a:t>hundreds of thousands of molecules of acetic acid (vinegar)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in your bottle. However, a formula equation represents what happens to </a:t>
            </a:r>
            <a:r>
              <a:rPr lang="en-AU" sz="2400" b="1" i="1" dirty="0">
                <a:solidFill>
                  <a:srgbClr val="CFAA30"/>
                </a:solidFill>
                <a:latin typeface="Arial" panose="020B0604020202020204" pitchFamily="34" charset="0"/>
              </a:rPr>
              <a:t>one </a:t>
            </a:r>
            <a:r>
              <a:rPr lang="en-AU" sz="2400" b="1" dirty="0">
                <a:solidFill>
                  <a:srgbClr val="CFAA30"/>
                </a:solidFill>
                <a:latin typeface="Arial" panose="020B0604020202020204" pitchFamily="34" charset="0"/>
              </a:rPr>
              <a:t>molecule of sodium bicarbonate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and </a:t>
            </a:r>
            <a:r>
              <a:rPr lang="en-AU" sz="2400" b="1" i="1" dirty="0">
                <a:solidFill>
                  <a:srgbClr val="CC8A3C"/>
                </a:solidFill>
                <a:latin typeface="Arial" panose="020B0604020202020204" pitchFamily="34" charset="0"/>
              </a:rPr>
              <a:t>one </a:t>
            </a:r>
            <a:r>
              <a:rPr lang="en-AU" sz="2400" b="1" dirty="0">
                <a:solidFill>
                  <a:srgbClr val="CC8A3C"/>
                </a:solidFill>
                <a:latin typeface="Arial" panose="020B0604020202020204" pitchFamily="34" charset="0"/>
              </a:rPr>
              <a:t>molecule of acetic acid.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07223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82538"/>
            <a:ext cx="11430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It might seem strange that the </a:t>
            </a:r>
            <a:r>
              <a:rPr lang="en-AU" sz="2400" b="1" dirty="0">
                <a:solidFill>
                  <a:srgbClr val="474787"/>
                </a:solidFill>
                <a:latin typeface="Arial" panose="020B0604020202020204" pitchFamily="34" charset="0"/>
              </a:rPr>
              <a:t>chemical equation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seems to show what happens to </a:t>
            </a:r>
            <a:r>
              <a:rPr lang="en-AU" sz="2400" b="1" i="1" dirty="0">
                <a:solidFill>
                  <a:srgbClr val="DFB220"/>
                </a:solidFill>
                <a:latin typeface="Arial" panose="020B0604020202020204" pitchFamily="34" charset="0"/>
              </a:rPr>
              <a:t>one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molecule of vinegar and baking soda.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It is shown like this because it is much simpler to see </a:t>
            </a:r>
            <a:r>
              <a:rPr lang="en-AU" sz="2400" b="1" dirty="0">
                <a:solidFill>
                  <a:srgbClr val="E58E26"/>
                </a:solidFill>
                <a:latin typeface="Arial" panose="020B0604020202020204" pitchFamily="34" charset="0"/>
              </a:rPr>
              <a:t>how the atoms are rearranging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- but remember that it represents what is happening to </a:t>
            </a:r>
            <a:r>
              <a:rPr lang="en-AU" sz="2400" b="1" i="1" dirty="0">
                <a:solidFill>
                  <a:srgbClr val="444444"/>
                </a:solidFill>
                <a:latin typeface="Arial" panose="020B0604020202020204" pitchFamily="34" charset="0"/>
              </a:rPr>
              <a:t>all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of the atoms in the vinegar solution.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290" name="Picture 2" descr="https://www.educationperfect.com/media/content/Science/1452724882.679531g/1452724887742-3406388690188898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28" y="3136900"/>
            <a:ext cx="11575544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072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348040"/>
            <a:ext cx="11506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The third type of chemical equation is </a:t>
            </a:r>
            <a:r>
              <a:rPr lang="en-AU" sz="2400" b="1" dirty="0">
                <a:solidFill>
                  <a:srgbClr val="218C74"/>
                </a:solidFill>
                <a:latin typeface="Arial" panose="020B0604020202020204" pitchFamily="34" charset="0"/>
              </a:rPr>
              <a:t>molecular equations.</a:t>
            </a:r>
            <a:endParaRPr lang="en-AU" sz="2400" b="1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These are similar to </a:t>
            </a:r>
            <a:r>
              <a:rPr lang="en-AU" sz="2400" b="1" dirty="0">
                <a:solidFill>
                  <a:srgbClr val="474787"/>
                </a:solidFill>
                <a:latin typeface="Arial" panose="020B0604020202020204" pitchFamily="34" charset="0"/>
              </a:rPr>
              <a:t>chemical equations.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chemical equations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describe what 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atoms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are in the 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reactants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and 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products,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and thus give information about their </a:t>
            </a:r>
            <a:r>
              <a:rPr lang="en-AU" sz="2400" b="1" dirty="0">
                <a:solidFill>
                  <a:srgbClr val="474787"/>
                </a:solidFill>
                <a:latin typeface="Arial" panose="020B0604020202020204" pitchFamily="34" charset="0"/>
              </a:rPr>
              <a:t>molecular structure.</a:t>
            </a:r>
            <a:endParaRPr lang="en-AU" sz="2400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In a </a:t>
            </a:r>
            <a:r>
              <a:rPr lang="en-AU" sz="2400" b="1" dirty="0">
                <a:solidFill>
                  <a:srgbClr val="218C74"/>
                </a:solidFill>
                <a:latin typeface="Arial" panose="020B0604020202020204" pitchFamily="34" charset="0"/>
              </a:rPr>
              <a:t>molecular equation,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we </a:t>
            </a:r>
            <a:r>
              <a:rPr lang="en-AU" sz="2400" b="1" dirty="0">
                <a:solidFill>
                  <a:srgbClr val="218C74"/>
                </a:solidFill>
                <a:latin typeface="Arial" panose="020B0604020202020204" pitchFamily="34" charset="0"/>
              </a:rPr>
              <a:t>convert this information into pictures.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This makes it easier to </a:t>
            </a:r>
            <a:r>
              <a:rPr lang="en-AU" sz="2400" b="1" dirty="0">
                <a:solidFill>
                  <a:srgbClr val="E58E26"/>
                </a:solidFill>
                <a:latin typeface="Arial" panose="020B0604020202020204" pitchFamily="34" charset="0"/>
              </a:rPr>
              <a:t>see how atoms are rearranged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during a 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chemical reaction.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8403616.4902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4400" y="3409950"/>
            <a:ext cx="34480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0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00" y="757535"/>
            <a:ext cx="10706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Before learning how to </a:t>
            </a:r>
            <a:r>
              <a:rPr lang="en-AU" sz="2400" b="1" dirty="0">
                <a:solidFill>
                  <a:srgbClr val="218C74"/>
                </a:solidFill>
                <a:latin typeface="Arial" panose="020B0604020202020204" pitchFamily="34" charset="0"/>
              </a:rPr>
              <a:t>write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molecular equations, you need to know how to </a:t>
            </a:r>
            <a:r>
              <a:rPr lang="en-AU" sz="2400" b="1" dirty="0">
                <a:solidFill>
                  <a:srgbClr val="4A69BD"/>
                </a:solidFill>
                <a:latin typeface="Arial" panose="020B0604020202020204" pitchFamily="34" charset="0"/>
              </a:rPr>
              <a:t>draw and read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molecular structures.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8404088.6002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71899" y="2124744"/>
            <a:ext cx="4359275" cy="44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7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1850" y="451535"/>
            <a:ext cx="96393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2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3200" b="1" dirty="0">
                <a:solidFill>
                  <a:srgbClr val="444444"/>
                </a:solidFill>
                <a:latin typeface="Arial" panose="020B0604020202020204" pitchFamily="34" charset="0"/>
              </a:rPr>
              <a:t>By the end of this lesson, you should be able to:</a:t>
            </a:r>
            <a:endParaRPr lang="en-AU" sz="32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413386"/>
              </p:ext>
            </p:extLst>
          </p:nvPr>
        </p:nvGraphicFramePr>
        <p:xfrm>
          <a:off x="393700" y="1879124"/>
          <a:ext cx="10515600" cy="3329940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1006211059"/>
                    </a:ext>
                  </a:extLst>
                </a:gridCol>
                <a:gridCol w="9944100">
                  <a:extLst>
                    <a:ext uri="{9D8B030D-6E8A-4147-A177-3AD203B41FA5}">
                      <a16:colId xmlns:a16="http://schemas.microsoft.com/office/drawing/2014/main" val="8729809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 dirty="0">
                          <a:solidFill>
                            <a:srgbClr val="009900"/>
                          </a:solidFill>
                          <a:effectLst/>
                        </a:rPr>
                        <a:t>Understand</a:t>
                      </a:r>
                      <a:r>
                        <a:rPr lang="en-AU" sz="2800" b="1" dirty="0">
                          <a:effectLst/>
                        </a:rPr>
                        <a:t> that chemical equations and molecular equations show how atoms are rearranged during chemical reactions.</a:t>
                      </a:r>
                      <a:endParaRPr lang="en-AU" sz="28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7889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 dirty="0">
                          <a:solidFill>
                            <a:srgbClr val="009900"/>
                          </a:solidFill>
                          <a:effectLst/>
                        </a:rPr>
                        <a:t>Determine</a:t>
                      </a:r>
                      <a:r>
                        <a:rPr lang="en-AU" sz="2800" b="1" dirty="0">
                          <a:effectLst/>
                        </a:rPr>
                        <a:t> the correct </a:t>
                      </a:r>
                      <a:r>
                        <a:rPr lang="en-AU" sz="2800" b="1" dirty="0">
                          <a:solidFill>
                            <a:srgbClr val="474787"/>
                          </a:solidFill>
                          <a:effectLst/>
                        </a:rPr>
                        <a:t>chemical equation</a:t>
                      </a:r>
                      <a:r>
                        <a:rPr lang="en-AU" sz="2800" b="1" dirty="0">
                          <a:effectLst/>
                        </a:rPr>
                        <a:t> that represents a chemical reaction.</a:t>
                      </a:r>
                      <a:endParaRPr lang="en-AU" sz="28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5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>
                          <a:effectLst/>
                        </a:rPr>
                        <a:t>•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2800" b="1" dirty="0">
                          <a:solidFill>
                            <a:srgbClr val="009900"/>
                          </a:solidFill>
                          <a:effectLst/>
                        </a:rPr>
                        <a:t>Determine</a:t>
                      </a:r>
                      <a:r>
                        <a:rPr lang="en-AU" sz="2800" b="1" dirty="0">
                          <a:effectLst/>
                        </a:rPr>
                        <a:t> the correct </a:t>
                      </a:r>
                      <a:r>
                        <a:rPr lang="en-AU" sz="2800" b="1" dirty="0">
                          <a:solidFill>
                            <a:srgbClr val="218C74"/>
                          </a:solidFill>
                          <a:effectLst/>
                        </a:rPr>
                        <a:t>molecular equation</a:t>
                      </a:r>
                      <a:r>
                        <a:rPr lang="en-AU" sz="2800" b="1" dirty="0">
                          <a:effectLst/>
                        </a:rPr>
                        <a:t> that represents a chemical reaction.</a:t>
                      </a:r>
                      <a:endParaRPr lang="en-AU" sz="28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413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603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3100" y="743635"/>
            <a:ext cx="1092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Here is a picture of the molecular structure of a </a:t>
            </a:r>
            <a:r>
              <a:rPr lang="en-AU" sz="2400" b="1" dirty="0">
                <a:solidFill>
                  <a:srgbClr val="10AC84"/>
                </a:solidFill>
                <a:latin typeface="Arial" panose="020B0604020202020204" pitchFamily="34" charset="0"/>
              </a:rPr>
              <a:t>chlorine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molecule: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314" name="Picture 2" descr="https://www.educationperfect.com/media/content/Geography/1528405293.317471g/1528405315165-632074974110696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75" y="1205300"/>
            <a:ext cx="37909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2966641"/>
            <a:ext cx="11912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See how it is composed of two chlorine </a:t>
            </a:r>
            <a:r>
              <a:rPr lang="en-AU" sz="2400" dirty="0">
                <a:solidFill>
                  <a:srgbClr val="444444"/>
                </a:solidFill>
                <a:latin typeface="KaTeX_Main"/>
              </a:rPr>
              <a:t>(Cl)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  <a:r>
              <a:rPr lang="en-AU" sz="2400" b="1" dirty="0">
                <a:solidFill>
                  <a:srgbClr val="E58E26"/>
                </a:solidFill>
                <a:latin typeface="Arial" panose="020B0604020202020204" pitchFamily="34" charset="0"/>
              </a:rPr>
              <a:t>atoms,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depicted as </a:t>
            </a:r>
            <a:r>
              <a:rPr lang="en-AU" sz="2400" b="1" dirty="0">
                <a:solidFill>
                  <a:srgbClr val="E58E26"/>
                </a:solidFill>
                <a:latin typeface="Arial" panose="020B0604020202020204" pitchFamily="34" charset="0"/>
              </a:rPr>
              <a:t>circles?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The </a:t>
            </a:r>
            <a:r>
              <a:rPr lang="en-AU" sz="2400" b="1" dirty="0">
                <a:solidFill>
                  <a:srgbClr val="5783AF"/>
                </a:solidFill>
                <a:latin typeface="Arial" panose="020B0604020202020204" pitchFamily="34" charset="0"/>
              </a:rPr>
              <a:t>bar connecting the atoms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shows that they are </a:t>
            </a:r>
            <a:r>
              <a:rPr lang="en-AU" sz="2400" b="1" dirty="0">
                <a:solidFill>
                  <a:srgbClr val="5783AF"/>
                </a:solidFill>
                <a:latin typeface="Arial" panose="020B0604020202020204" pitchFamily="34" charset="0"/>
              </a:rPr>
              <a:t>bonded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to one another.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Now compare this picture to the </a:t>
            </a:r>
            <a:r>
              <a:rPr lang="en-AU" sz="2400" b="1" dirty="0">
                <a:solidFill>
                  <a:srgbClr val="5C5C84"/>
                </a:solidFill>
                <a:latin typeface="Arial" panose="020B0604020202020204" pitchFamily="34" charset="0"/>
              </a:rPr>
              <a:t>chemical formula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for chlorine: </a:t>
            </a:r>
            <a:r>
              <a:rPr lang="en-AU" sz="2400" dirty="0">
                <a:solidFill>
                  <a:srgbClr val="444444"/>
                </a:solidFill>
                <a:latin typeface="KaTeX_Main"/>
              </a:rPr>
              <a:t>Cl</a:t>
            </a:r>
            <a:r>
              <a:rPr lang="en-AU" sz="2400" baseline="-25000" dirty="0">
                <a:solidFill>
                  <a:srgbClr val="444444"/>
                </a:solidFill>
                <a:latin typeface="KaTeX_Main"/>
              </a:rPr>
              <a:t>2</a:t>
            </a:r>
            <a:r>
              <a:rPr lang="en-AU" sz="2400" dirty="0">
                <a:solidFill>
                  <a:srgbClr val="444444"/>
                </a:solidFill>
                <a:latin typeface="KaTeX_Main"/>
              </a:rPr>
              <a:t>​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. See how </a:t>
            </a:r>
            <a:r>
              <a:rPr lang="en-AU" sz="2400" b="1" dirty="0">
                <a:solidFill>
                  <a:srgbClr val="7E7E7E"/>
                </a:solidFill>
                <a:latin typeface="Arial" panose="020B0604020202020204" pitchFamily="34" charset="0"/>
              </a:rPr>
              <a:t>the chemical formula also states that there are two chlorine atoms?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We then </a:t>
            </a:r>
            <a:r>
              <a:rPr lang="en-AU" sz="2400" b="1" dirty="0">
                <a:solidFill>
                  <a:srgbClr val="5C5C84"/>
                </a:solidFill>
                <a:latin typeface="Arial" panose="020B0604020202020204" pitchFamily="34" charset="0"/>
              </a:rPr>
              <a:t>assume they are bonded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to one another.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So the picture and the formula </a:t>
            </a:r>
            <a:r>
              <a:rPr lang="en-AU" sz="2400" b="1" dirty="0">
                <a:solidFill>
                  <a:srgbClr val="5783AF"/>
                </a:solidFill>
                <a:latin typeface="Arial" panose="020B0604020202020204" pitchFamily="34" charset="0"/>
              </a:rPr>
              <a:t>both describe the atoms present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in 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chlorine,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but </a:t>
            </a:r>
            <a:r>
              <a:rPr lang="en-AU" sz="2400" b="1" dirty="0">
                <a:solidFill>
                  <a:srgbClr val="E58E26"/>
                </a:solidFill>
                <a:latin typeface="Arial" panose="020B0604020202020204" pitchFamily="34" charset="0"/>
              </a:rPr>
              <a:t>only the picture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explicitly shows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  <a:r>
              <a:rPr lang="en-AU" sz="2400" b="1" dirty="0">
                <a:solidFill>
                  <a:srgbClr val="E58E26"/>
                </a:solidFill>
                <a:latin typeface="Arial" panose="020B0604020202020204" pitchFamily="34" charset="0"/>
              </a:rPr>
              <a:t>how the atoms are bonded.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288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2100" y="351135"/>
            <a:ext cx="11518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Scientists can </a:t>
            </a:r>
            <a:r>
              <a:rPr lang="en-AU" sz="2400" b="1" dirty="0">
                <a:solidFill>
                  <a:srgbClr val="4A69BD"/>
                </a:solidFill>
                <a:latin typeface="Arial" panose="020B0604020202020204" pitchFamily="34" charset="0"/>
              </a:rPr>
              <a:t>draw molecules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in many different ways and different types of pictures are useful in different situations: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35" y="1631950"/>
            <a:ext cx="10849429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96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4700" y="442436"/>
            <a:ext cx="10845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The easiest way to draw molecules on paper is to draw the </a:t>
            </a:r>
            <a:r>
              <a:rPr lang="en-AU" sz="2400" b="1" dirty="0">
                <a:solidFill>
                  <a:srgbClr val="1289A7"/>
                </a:solidFill>
                <a:latin typeface="Arial" panose="020B0604020202020204" pitchFamily="34" charset="0"/>
              </a:rPr>
              <a:t>structural formula.</a:t>
            </a:r>
            <a:endParaRPr lang="en-AU" sz="2400" b="1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This is when we write out the </a:t>
            </a:r>
            <a:r>
              <a:rPr lang="en-AU" sz="2400" b="1" dirty="0">
                <a:solidFill>
                  <a:srgbClr val="CD6133"/>
                </a:solidFill>
                <a:latin typeface="Arial" panose="020B0604020202020204" pitchFamily="34" charset="0"/>
              </a:rPr>
              <a:t>chemical symbols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of each atom and </a:t>
            </a:r>
            <a:r>
              <a:rPr lang="en-AU" sz="2400" b="1" dirty="0">
                <a:solidFill>
                  <a:srgbClr val="5783AF"/>
                </a:solidFill>
                <a:latin typeface="Arial" panose="020B0604020202020204" pitchFamily="34" charset="0"/>
              </a:rPr>
              <a:t>join them with a dash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to represent a bond.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338" name="Picture 2" descr="https://www.educationperfect.com/media/content/Science/1466476703.848211g/1466476710160-3764630641134878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4" y="2616200"/>
            <a:ext cx="6034583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74700" y="5024735"/>
            <a:ext cx="1120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Drawing the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  <a:r>
              <a:rPr lang="en-AU" sz="2400" b="1" dirty="0">
                <a:solidFill>
                  <a:srgbClr val="1289A7"/>
                </a:solidFill>
                <a:latin typeface="Arial" panose="020B0604020202020204" pitchFamily="34" charset="0"/>
              </a:rPr>
              <a:t>structural formula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helps us know the </a:t>
            </a:r>
            <a:r>
              <a:rPr lang="en-AU" sz="2400" b="1" dirty="0">
                <a:solidFill>
                  <a:srgbClr val="1289A7"/>
                </a:solidFill>
                <a:latin typeface="Arial" panose="020B0604020202020204" pitchFamily="34" charset="0"/>
              </a:rPr>
              <a:t>physical arrangement 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of the atoms, especially if we don't know the name of the molecule.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955521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8000" y="609938"/>
            <a:ext cx="111633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dirty="0">
                <a:solidFill>
                  <a:srgbClr val="444444"/>
                </a:solidFill>
                <a:latin typeface="Arial" panose="020B0604020202020204" pitchFamily="34" charset="0"/>
              </a:rPr>
              <a:t>Chemists don't just draw the molecular structure because it looks pretty.</a:t>
            </a:r>
          </a:p>
          <a:p>
            <a:pPr algn="ctr"/>
            <a:r>
              <a:rPr lang="en-AU" sz="28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dirty="0">
                <a:solidFill>
                  <a:srgbClr val="444444"/>
                </a:solidFill>
                <a:latin typeface="Arial" panose="020B0604020202020204" pitchFamily="34" charset="0"/>
              </a:rPr>
              <a:t>It is sometimes very important as </a:t>
            </a:r>
            <a:r>
              <a:rPr lang="en-AU" sz="2800" b="1" dirty="0">
                <a:solidFill>
                  <a:srgbClr val="EE5A24"/>
                </a:solidFill>
                <a:latin typeface="Arial" panose="020B0604020202020204" pitchFamily="34" charset="0"/>
              </a:rPr>
              <a:t>different molecules</a:t>
            </a:r>
            <a:r>
              <a:rPr lang="en-AU" sz="2800" dirty="0">
                <a:solidFill>
                  <a:srgbClr val="444444"/>
                </a:solidFill>
                <a:latin typeface="Arial" panose="020B0604020202020204" pitchFamily="34" charset="0"/>
              </a:rPr>
              <a:t> can have the </a:t>
            </a:r>
            <a:r>
              <a:rPr lang="en-AU" sz="2800" b="1" dirty="0">
                <a:solidFill>
                  <a:srgbClr val="5C5C84"/>
                </a:solidFill>
                <a:latin typeface="Arial" panose="020B0604020202020204" pitchFamily="34" charset="0"/>
              </a:rPr>
              <a:t>same chemical formula.</a:t>
            </a:r>
            <a:r>
              <a:rPr lang="en-AU" sz="2800" dirty="0">
                <a:solidFill>
                  <a:srgbClr val="444444"/>
                </a:solidFill>
                <a:latin typeface="Arial" panose="020B0604020202020204" pitchFamily="34" charset="0"/>
              </a:rPr>
              <a:t> For example, these </a:t>
            </a:r>
            <a:r>
              <a:rPr lang="en-AU" sz="2800" b="1" dirty="0">
                <a:solidFill>
                  <a:srgbClr val="7E7E7E"/>
                </a:solidFill>
                <a:latin typeface="Arial" panose="020B0604020202020204" pitchFamily="34" charset="0"/>
              </a:rPr>
              <a:t>three different molecules</a:t>
            </a:r>
            <a:r>
              <a:rPr lang="en-AU" sz="2800" dirty="0">
                <a:solidFill>
                  <a:srgbClr val="444444"/>
                </a:solidFill>
                <a:latin typeface="Arial" panose="020B0604020202020204" pitchFamily="34" charset="0"/>
              </a:rPr>
              <a:t> all have the </a:t>
            </a:r>
            <a:r>
              <a:rPr lang="en-AU" sz="2800" b="1" dirty="0">
                <a:solidFill>
                  <a:srgbClr val="7E7E7E"/>
                </a:solidFill>
                <a:latin typeface="Arial" panose="020B0604020202020204" pitchFamily="34" charset="0"/>
              </a:rPr>
              <a:t>same chemical formula</a:t>
            </a:r>
            <a:r>
              <a:rPr lang="en-AU" sz="28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  <a:r>
              <a:rPr lang="en-AU" sz="2800" dirty="0">
                <a:solidFill>
                  <a:srgbClr val="444444"/>
                </a:solidFill>
                <a:latin typeface="KaTeX_Main"/>
              </a:rPr>
              <a:t>C</a:t>
            </a:r>
            <a:r>
              <a:rPr lang="en-AU" sz="2800" baseline="-25000" dirty="0">
                <a:solidFill>
                  <a:srgbClr val="444444"/>
                </a:solidFill>
                <a:latin typeface="KaTeX_Main"/>
              </a:rPr>
              <a:t>5</a:t>
            </a:r>
            <a:r>
              <a:rPr lang="en-AU" sz="2800" dirty="0">
                <a:solidFill>
                  <a:srgbClr val="444444"/>
                </a:solidFill>
                <a:latin typeface="KaTeX_Main"/>
              </a:rPr>
              <a:t>​H</a:t>
            </a:r>
            <a:r>
              <a:rPr lang="en-AU" sz="2800" baseline="-25000" dirty="0">
                <a:solidFill>
                  <a:srgbClr val="444444"/>
                </a:solidFill>
                <a:latin typeface="KaTeX_Main"/>
              </a:rPr>
              <a:t>12</a:t>
            </a:r>
            <a:r>
              <a:rPr lang="en-AU" sz="2800" dirty="0">
                <a:solidFill>
                  <a:srgbClr val="444444"/>
                </a:solidFill>
                <a:latin typeface="KaTeX_Main"/>
              </a:rPr>
              <a:t>​</a:t>
            </a:r>
            <a:r>
              <a:rPr lang="en-AU" sz="2800" dirty="0">
                <a:solidFill>
                  <a:srgbClr val="444444"/>
                </a:solidFill>
                <a:latin typeface="Arial" panose="020B0604020202020204" pitchFamily="34" charset="0"/>
              </a:rPr>
              <a:t>: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362" name="Picture 2" descr="https://www.educationperfect.com/media/content/Science/1528407501.49231g/1528407523402-632074974110696-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4397375"/>
            <a:ext cx="38004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www.educationperfect.com/media/content/Geography/1528407643.611781g/1528407665556-632074974110696-4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275" y="3775075"/>
            <a:ext cx="38004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https://www.educationperfect.com/media/content/Geography/1528407800.869361g/1528407822812-632074974110696-2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60" y="3648075"/>
            <a:ext cx="2364740" cy="295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577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75335"/>
            <a:ext cx="11074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dirty="0">
                <a:solidFill>
                  <a:srgbClr val="444444"/>
                </a:solidFill>
                <a:latin typeface="Arial" panose="020B0604020202020204" pitchFamily="34" charset="0"/>
              </a:rPr>
              <a:t>Now that you know how to draw and read molecular diagrams, we can make </a:t>
            </a:r>
            <a:r>
              <a:rPr lang="en-AU" sz="2800" b="1" dirty="0">
                <a:solidFill>
                  <a:srgbClr val="218C74"/>
                </a:solidFill>
                <a:latin typeface="Arial" panose="020B0604020202020204" pitchFamily="34" charset="0"/>
              </a:rPr>
              <a:t>molecular equations.</a:t>
            </a:r>
            <a:endParaRPr lang="en-AU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386" name="Picture 2" descr="https://www.educationperfect.com/media/content/Science/1528844230.743371g/1528844256344-356040758226859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512" y="1557480"/>
            <a:ext cx="6480175" cy="489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154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73288" y="310634"/>
            <a:ext cx="5597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You are already familiar with </a:t>
            </a:r>
            <a:r>
              <a:rPr lang="en-AU" sz="2400" b="1" dirty="0">
                <a:solidFill>
                  <a:srgbClr val="10AC84"/>
                </a:solidFill>
                <a:latin typeface="Arial" panose="020B0604020202020204" pitchFamily="34" charset="0"/>
              </a:rPr>
              <a:t>oxygen: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410" name="Picture 2" descr="https://www.educationperfect.com/media/content/Geography/1528667815.278091g/1528667839265-506257138174386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5" y="82893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22300" y="3297535"/>
            <a:ext cx="11290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We have discussed oxygen before when learning how to write the chemical equation for the breakdown of </a:t>
            </a:r>
            <a:r>
              <a:rPr lang="en-AU" sz="2400" b="1" dirty="0" err="1">
                <a:solidFill>
                  <a:srgbClr val="009900"/>
                </a:solidFill>
                <a:latin typeface="Arial" panose="020B0604020202020204" pitchFamily="34" charset="0"/>
              </a:rPr>
              <a:t>sulfur</a:t>
            </a:r>
            <a:r>
              <a:rPr lang="en-AU" sz="2400" b="1" dirty="0">
                <a:solidFill>
                  <a:srgbClr val="009900"/>
                </a:solidFill>
                <a:latin typeface="Arial" panose="020B0604020202020204" pitchFamily="34" charset="0"/>
              </a:rPr>
              <a:t> dioxide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  <a:r>
              <a:rPr lang="en-AU" sz="2400" dirty="0">
                <a:solidFill>
                  <a:srgbClr val="444444"/>
                </a:solidFill>
                <a:latin typeface="KaTeX_Main"/>
              </a:rPr>
              <a:t>(SO</a:t>
            </a:r>
            <a:r>
              <a:rPr lang="en-AU" sz="2400" baseline="-25000" dirty="0">
                <a:solidFill>
                  <a:srgbClr val="444444"/>
                </a:solidFill>
                <a:latin typeface="KaTeX_Main"/>
              </a:rPr>
              <a:t>2​</a:t>
            </a:r>
            <a:r>
              <a:rPr lang="en-AU" sz="2400" dirty="0">
                <a:solidFill>
                  <a:srgbClr val="444444"/>
                </a:solidFill>
                <a:latin typeface="KaTeX_Main"/>
              </a:rPr>
              <a:t>)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.</a:t>
            </a:r>
            <a:endParaRPr lang="en-AU" sz="2400" dirty="0"/>
          </a:p>
        </p:txBody>
      </p:sp>
      <p:pic>
        <p:nvPicPr>
          <p:cNvPr id="17412" name="Picture 4" descr="https://www.educationperfect.com/media/content/Science/1528664657.550331g/1528664681586-506257138174386-optimis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186" y="4473058"/>
            <a:ext cx="3514725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3400" y="5683935"/>
            <a:ext cx="1122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Now, let us convert that </a:t>
            </a:r>
            <a:r>
              <a:rPr lang="en-AU" sz="2400" b="1" dirty="0">
                <a:solidFill>
                  <a:srgbClr val="5C5C84"/>
                </a:solidFill>
                <a:latin typeface="Arial" panose="020B0604020202020204" pitchFamily="34" charset="0"/>
              </a:rPr>
              <a:t>chemical equation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into a </a:t>
            </a:r>
            <a:r>
              <a:rPr lang="en-AU" sz="2400" b="1" dirty="0">
                <a:solidFill>
                  <a:srgbClr val="218C74"/>
                </a:solidFill>
                <a:latin typeface="Arial" panose="020B0604020202020204" pitchFamily="34" charset="0"/>
              </a:rPr>
              <a:t>molecular equation.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711068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1300" y="569436"/>
            <a:ext cx="11633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First, we need to understand </a:t>
            </a:r>
            <a:r>
              <a:rPr lang="en-AU" sz="2400" b="1" dirty="0">
                <a:solidFill>
                  <a:srgbClr val="E55039"/>
                </a:solidFill>
                <a:latin typeface="Arial" panose="020B0604020202020204" pitchFamily="34" charset="0"/>
              </a:rPr>
              <a:t>how the atoms are arranged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  <a:r>
              <a:rPr lang="en-AU" sz="2400" b="1" i="1" dirty="0">
                <a:solidFill>
                  <a:srgbClr val="444444"/>
                </a:solidFill>
                <a:latin typeface="Arial" panose="020B0604020202020204" pitchFamily="34" charset="0"/>
              </a:rPr>
              <a:t>before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and </a:t>
            </a:r>
            <a:r>
              <a:rPr lang="en-AU" sz="2400" b="1" i="1" dirty="0">
                <a:solidFill>
                  <a:srgbClr val="444444"/>
                </a:solidFill>
                <a:latin typeface="Arial" panose="020B0604020202020204" pitchFamily="34" charset="0"/>
              </a:rPr>
              <a:t>after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the reaction.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Remember,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  <a:r>
              <a:rPr lang="en-AU" sz="2400" b="1" dirty="0" err="1">
                <a:solidFill>
                  <a:srgbClr val="3795CF"/>
                </a:solidFill>
                <a:latin typeface="Arial" panose="020B0604020202020204" pitchFamily="34" charset="0"/>
              </a:rPr>
              <a:t>sulfur</a:t>
            </a:r>
            <a:r>
              <a:rPr lang="en-AU" sz="2400" b="1" dirty="0">
                <a:solidFill>
                  <a:srgbClr val="3795CF"/>
                </a:solidFill>
                <a:latin typeface="Arial" panose="020B0604020202020204" pitchFamily="34" charset="0"/>
              </a:rPr>
              <a:t> dioxide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breaks down into </a:t>
            </a:r>
            <a:r>
              <a:rPr lang="en-AU" sz="2400" b="1" dirty="0" err="1">
                <a:solidFill>
                  <a:srgbClr val="EB823B"/>
                </a:solidFill>
                <a:latin typeface="Arial" panose="020B0604020202020204" pitchFamily="34" charset="0"/>
              </a:rPr>
              <a:t>sulfur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and </a:t>
            </a:r>
            <a:r>
              <a:rPr lang="en-AU" sz="2400" b="1" dirty="0">
                <a:solidFill>
                  <a:srgbClr val="10AC84"/>
                </a:solidFill>
                <a:latin typeface="Arial" panose="020B0604020202020204" pitchFamily="34" charset="0"/>
              </a:rPr>
              <a:t>oxygen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gas.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434" name="Picture 2" descr="https://www.educationperfect.com/media/content/Science/1528664657.550331g/1528664681586-506257138174386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75" y="2705100"/>
            <a:ext cx="6558262" cy="81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01700" y="3760738"/>
            <a:ext cx="10972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The formula for </a:t>
            </a:r>
            <a:r>
              <a:rPr lang="en-AU" b="1" dirty="0" err="1">
                <a:solidFill>
                  <a:srgbClr val="3795CF"/>
                </a:solidFill>
                <a:latin typeface="Arial" panose="020B0604020202020204" pitchFamily="34" charset="0"/>
              </a:rPr>
              <a:t>sulfur</a:t>
            </a:r>
            <a:r>
              <a:rPr lang="en-AU" b="1" dirty="0">
                <a:solidFill>
                  <a:srgbClr val="3795CF"/>
                </a:solidFill>
                <a:latin typeface="Arial" panose="020B0604020202020204" pitchFamily="34" charset="0"/>
              </a:rPr>
              <a:t> dioxide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is </a:t>
            </a:r>
            <a:r>
              <a:rPr lang="en-AU" dirty="0">
                <a:solidFill>
                  <a:srgbClr val="444444"/>
                </a:solidFill>
                <a:latin typeface="KaTeX_Main"/>
              </a:rPr>
              <a:t>SO</a:t>
            </a:r>
            <a:r>
              <a:rPr lang="en-AU" baseline="-25000" dirty="0">
                <a:solidFill>
                  <a:srgbClr val="444444"/>
                </a:solidFill>
                <a:latin typeface="KaTeX_Main"/>
              </a:rPr>
              <a:t>2​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. This shows that </a:t>
            </a:r>
            <a:r>
              <a:rPr lang="en-AU" dirty="0" err="1">
                <a:solidFill>
                  <a:srgbClr val="444444"/>
                </a:solidFill>
                <a:latin typeface="Arial" panose="020B0604020202020204" pitchFamily="34" charset="0"/>
              </a:rPr>
              <a:t>sulfur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 dioxide is composed of </a:t>
            </a:r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one </a:t>
            </a:r>
            <a:r>
              <a:rPr lang="en-AU" b="1" dirty="0" err="1">
                <a:solidFill>
                  <a:srgbClr val="444444"/>
                </a:solidFill>
                <a:latin typeface="Arial" panose="020B0604020202020204" pitchFamily="34" charset="0"/>
              </a:rPr>
              <a:t>sulfur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atom and </a:t>
            </a:r>
            <a:r>
              <a:rPr lang="en-AU" b="1" dirty="0">
                <a:solidFill>
                  <a:srgbClr val="444444"/>
                </a:solidFill>
                <a:latin typeface="Arial" panose="020B0604020202020204" pitchFamily="34" charset="0"/>
              </a:rPr>
              <a:t>two oxygen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atoms. The oxygen atoms are both bound to the </a:t>
            </a:r>
            <a:r>
              <a:rPr lang="en-AU" dirty="0" err="1">
                <a:solidFill>
                  <a:srgbClr val="444444"/>
                </a:solidFill>
                <a:latin typeface="Arial" panose="020B0604020202020204" pitchFamily="34" charset="0"/>
              </a:rPr>
              <a:t>sulfur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.</a:t>
            </a:r>
          </a:p>
          <a:p>
            <a:pPr algn="ctr"/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b="1" dirty="0" err="1">
                <a:solidFill>
                  <a:srgbClr val="EB823B"/>
                </a:solidFill>
                <a:latin typeface="Arial" panose="020B0604020202020204" pitchFamily="34" charset="0"/>
              </a:rPr>
              <a:t>Sulfur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  <a:r>
              <a:rPr lang="en-AU" dirty="0">
                <a:solidFill>
                  <a:srgbClr val="444444"/>
                </a:solidFill>
                <a:latin typeface="KaTeX_Main"/>
              </a:rPr>
              <a:t>(S)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is made of a </a:t>
            </a:r>
            <a:r>
              <a:rPr lang="en-AU" b="1" dirty="0">
                <a:solidFill>
                  <a:srgbClr val="7E7E7E"/>
                </a:solidFill>
                <a:latin typeface="Arial" panose="020B0604020202020204" pitchFamily="34" charset="0"/>
              </a:rPr>
              <a:t>solitary </a:t>
            </a:r>
            <a:r>
              <a:rPr lang="en-AU" b="1" dirty="0" err="1">
                <a:solidFill>
                  <a:srgbClr val="7E7E7E"/>
                </a:solidFill>
                <a:latin typeface="Arial" panose="020B0604020202020204" pitchFamily="34" charset="0"/>
              </a:rPr>
              <a:t>sulfur</a:t>
            </a:r>
            <a:r>
              <a:rPr lang="en-AU" b="1" dirty="0">
                <a:solidFill>
                  <a:srgbClr val="7E7E7E"/>
                </a:solidFill>
                <a:latin typeface="Arial" panose="020B0604020202020204" pitchFamily="34" charset="0"/>
              </a:rPr>
              <a:t> atom.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  <a:r>
              <a:rPr lang="en-AU" b="1" dirty="0">
                <a:solidFill>
                  <a:srgbClr val="10AC84"/>
                </a:solidFill>
                <a:latin typeface="Arial" panose="020B0604020202020204" pitchFamily="34" charset="0"/>
              </a:rPr>
              <a:t>Oxygen or </a:t>
            </a:r>
            <a:r>
              <a:rPr lang="en-AU" b="1" i="1" dirty="0">
                <a:solidFill>
                  <a:srgbClr val="10AC84"/>
                </a:solidFill>
                <a:latin typeface="Arial" panose="020B0604020202020204" pitchFamily="34" charset="0"/>
              </a:rPr>
              <a:t>dioxide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  <a:r>
              <a:rPr lang="en-AU" dirty="0">
                <a:solidFill>
                  <a:srgbClr val="444444"/>
                </a:solidFill>
                <a:latin typeface="KaTeX_Main"/>
              </a:rPr>
              <a:t>(O</a:t>
            </a:r>
            <a:r>
              <a:rPr lang="en-AU" baseline="-25000" dirty="0">
                <a:solidFill>
                  <a:srgbClr val="444444"/>
                </a:solidFill>
                <a:latin typeface="KaTeX_Main"/>
              </a:rPr>
              <a:t>2</a:t>
            </a:r>
            <a:r>
              <a:rPr lang="en-AU" dirty="0">
                <a:solidFill>
                  <a:srgbClr val="444444"/>
                </a:solidFill>
                <a:latin typeface="KaTeX_Main"/>
              </a:rPr>
              <a:t>​)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is made of </a:t>
            </a:r>
            <a:r>
              <a:rPr lang="en-AU" b="1" dirty="0">
                <a:solidFill>
                  <a:srgbClr val="7E7E7E"/>
                </a:solidFill>
                <a:latin typeface="Arial" panose="020B0604020202020204" pitchFamily="34" charset="0"/>
              </a:rPr>
              <a:t>two oxygen atoms</a:t>
            </a:r>
            <a:r>
              <a:rPr lang="en-AU" dirty="0">
                <a:solidFill>
                  <a:srgbClr val="444444"/>
                </a:solidFill>
                <a:latin typeface="Arial" panose="020B0604020202020204" pitchFamily="34" charset="0"/>
              </a:rPr>
              <a:t> bonded to one another.</a:t>
            </a:r>
            <a:endParaRPr lang="en-A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433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8000" y="413435"/>
            <a:ext cx="11239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We can then take the </a:t>
            </a:r>
            <a:r>
              <a:rPr lang="en-AU" sz="2400" b="1" dirty="0">
                <a:solidFill>
                  <a:srgbClr val="474787"/>
                </a:solidFill>
                <a:latin typeface="Arial" panose="020B0604020202020204" pitchFamily="34" charset="0"/>
              </a:rPr>
              <a:t>chemical equation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we worked out earlier...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458" name="Picture 2" descr="https://www.educationperfect.com/media/content/Science/1528664657.550331g/1528664681586-506257138174386-optim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7" y="1088512"/>
            <a:ext cx="6689725" cy="83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422400" y="2407335"/>
            <a:ext cx="10007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...and </a:t>
            </a:r>
            <a:r>
              <a:rPr lang="en-AU" sz="2400" b="1" dirty="0">
                <a:solidFill>
                  <a:srgbClr val="218C74"/>
                </a:solidFill>
                <a:latin typeface="Arial" panose="020B0604020202020204" pitchFamily="34" charset="0"/>
              </a:rPr>
              <a:t>replace the formulas with pictures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of molecular structure to get our </a:t>
            </a:r>
            <a:r>
              <a:rPr lang="en-AU" sz="2400" b="1" dirty="0">
                <a:solidFill>
                  <a:srgbClr val="218C74"/>
                </a:solidFill>
                <a:latin typeface="Arial" panose="020B0604020202020204" pitchFamily="34" charset="0"/>
              </a:rPr>
              <a:t>molecular equation:</a:t>
            </a:r>
            <a:endParaRPr lang="en-AU" sz="2400" dirty="0"/>
          </a:p>
        </p:txBody>
      </p:sp>
      <p:pic>
        <p:nvPicPr>
          <p:cNvPr id="19460" name="Picture 4" descr="https://www.educationperfect.com/media/content/Geography/1528668959.069191g/1528668983108-506257138174386-8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0" y="3894137"/>
            <a:ext cx="7581900" cy="14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751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200" y="591235"/>
            <a:ext cx="11252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When drawn like this it is easy to see </a:t>
            </a:r>
            <a:r>
              <a:rPr lang="en-AU" sz="2400" b="1" dirty="0">
                <a:solidFill>
                  <a:srgbClr val="E58E26"/>
                </a:solidFill>
                <a:latin typeface="Arial" panose="020B0604020202020204" pitchFamily="34" charset="0"/>
              </a:rPr>
              <a:t>how the atoms are rearranged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during the chemical reaction: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82" name="Picture 2" descr="https://www.educationperfect.com/media/content/Geography/1528668959.069191g/1528668983108-506257138174386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75" y="1434932"/>
            <a:ext cx="7581900" cy="14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214262"/>
              </p:ext>
            </p:extLst>
          </p:nvPr>
        </p:nvGraphicFramePr>
        <p:xfrm>
          <a:off x="1663700" y="3006884"/>
          <a:ext cx="9702800" cy="2171700"/>
        </p:xfrm>
        <a:graphic>
          <a:graphicData uri="http://schemas.openxmlformats.org/drawingml/2006/table">
            <a:tbl>
              <a:tblPr/>
              <a:tblGrid>
                <a:gridCol w="9702800">
                  <a:extLst>
                    <a:ext uri="{9D8B030D-6E8A-4147-A177-3AD203B41FA5}">
                      <a16:colId xmlns:a16="http://schemas.microsoft.com/office/drawing/2014/main" val="38801392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>
                          <a:effectLst/>
                        </a:rPr>
                        <a:t>• The </a:t>
                      </a:r>
                      <a:r>
                        <a:rPr lang="en-AU" sz="2400" b="1">
                          <a:solidFill>
                            <a:srgbClr val="5783AF"/>
                          </a:solidFill>
                          <a:effectLst/>
                        </a:rPr>
                        <a:t>bonds break</a:t>
                      </a:r>
                      <a:r>
                        <a:rPr lang="en-AU" sz="2400">
                          <a:effectLst/>
                        </a:rPr>
                        <a:t> between the sulfur atom and the oxygen atoms, </a:t>
                      </a:r>
                      <a:r>
                        <a:rPr lang="en-AU" sz="2400" b="1">
                          <a:effectLst/>
                        </a:rPr>
                        <a:t>destroying the sulfur oxide.</a:t>
                      </a:r>
                      <a:endParaRPr lang="en-AU" sz="240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486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dirty="0">
                          <a:effectLst/>
                        </a:rPr>
                        <a:t>• A </a:t>
                      </a:r>
                      <a:r>
                        <a:rPr lang="en-AU" sz="2400" b="1" dirty="0">
                          <a:solidFill>
                            <a:srgbClr val="5C5C84"/>
                          </a:solidFill>
                          <a:effectLst/>
                        </a:rPr>
                        <a:t>bond forms</a:t>
                      </a:r>
                      <a:r>
                        <a:rPr lang="en-AU" sz="2400" dirty="0">
                          <a:effectLst/>
                        </a:rPr>
                        <a:t> between the two oxygen atoms, </a:t>
                      </a:r>
                      <a:r>
                        <a:rPr lang="en-AU" sz="2400" b="1" dirty="0">
                          <a:effectLst/>
                        </a:rPr>
                        <a:t>creating diatomic oxygen gas.</a:t>
                      </a:r>
                      <a:endParaRPr lang="en-AU" sz="24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664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dirty="0">
                          <a:effectLst/>
                        </a:rPr>
                        <a:t>• </a:t>
                      </a:r>
                      <a:r>
                        <a:rPr lang="en-AU" sz="2400" dirty="0" err="1">
                          <a:effectLst/>
                        </a:rPr>
                        <a:t>Sulfur</a:t>
                      </a:r>
                      <a:r>
                        <a:rPr lang="en-AU" sz="2400" dirty="0">
                          <a:effectLst/>
                        </a:rPr>
                        <a:t> is stable on its own as </a:t>
                      </a:r>
                      <a:r>
                        <a:rPr lang="en-AU" sz="2400" b="1" dirty="0">
                          <a:solidFill>
                            <a:srgbClr val="EB823B"/>
                          </a:solidFill>
                          <a:effectLst/>
                        </a:rPr>
                        <a:t>solid elemental </a:t>
                      </a:r>
                      <a:r>
                        <a:rPr lang="en-AU" sz="2400" b="1" dirty="0" err="1">
                          <a:solidFill>
                            <a:srgbClr val="EB823B"/>
                          </a:solidFill>
                          <a:effectLst/>
                        </a:rPr>
                        <a:t>sulfur</a:t>
                      </a:r>
                      <a:r>
                        <a:rPr lang="en-AU" sz="2400" b="1" dirty="0">
                          <a:solidFill>
                            <a:srgbClr val="EB823B"/>
                          </a:solidFill>
                          <a:effectLst/>
                        </a:rPr>
                        <a:t>.</a:t>
                      </a:r>
                      <a:endParaRPr lang="en-AU" sz="2400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972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281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3149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0100" y="-863"/>
            <a:ext cx="113919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In </a:t>
            </a:r>
            <a:r>
              <a:rPr lang="en-AU" sz="2400" b="1" dirty="0">
                <a:solidFill>
                  <a:srgbClr val="474787"/>
                </a:solidFill>
                <a:latin typeface="Arial" panose="020B0604020202020204" pitchFamily="34" charset="0"/>
              </a:rPr>
              <a:t>chemical equations,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substances are represented by their </a:t>
            </a:r>
            <a:r>
              <a:rPr lang="en-AU" sz="2400" b="1" dirty="0">
                <a:solidFill>
                  <a:srgbClr val="5C5C84"/>
                </a:solidFill>
                <a:latin typeface="Arial" panose="020B0604020202020204" pitchFamily="34" charset="0"/>
              </a:rPr>
              <a:t>chemical formula.</a:t>
            </a:r>
            <a:endParaRPr lang="en-AU" sz="2400" b="1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This is written using </a:t>
            </a:r>
            <a:r>
              <a:rPr lang="en-AU" sz="2400" b="1" dirty="0">
                <a:solidFill>
                  <a:srgbClr val="CD6133"/>
                </a:solidFill>
                <a:latin typeface="Arial" panose="020B0604020202020204" pitchFamily="34" charset="0"/>
              </a:rPr>
              <a:t>chemical symbols.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Let's quickly recap the 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key information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on the use of chemical symbols: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74" y="1878361"/>
            <a:ext cx="5407025" cy="351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10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6900" y="137636"/>
            <a:ext cx="10972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An </a:t>
            </a:r>
            <a:r>
              <a:rPr lang="en-AU" sz="2400" b="1" dirty="0">
                <a:solidFill>
                  <a:srgbClr val="F7BE3A"/>
                </a:solidFill>
                <a:latin typeface="Arial" panose="020B0604020202020204" pitchFamily="34" charset="0"/>
              </a:rPr>
              <a:t>element's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chemical symbol is found on the </a:t>
            </a:r>
            <a:r>
              <a:rPr lang="en-AU" sz="2400" b="1" dirty="0">
                <a:solidFill>
                  <a:srgbClr val="3C6382"/>
                </a:solidFill>
                <a:latin typeface="Arial" panose="020B0604020202020204" pitchFamily="34" charset="0"/>
              </a:rPr>
              <a:t>Periodic Table.</a:t>
            </a:r>
            <a:endParaRPr lang="en-AU" sz="2400" b="1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For example, on the periodic table the symbol for </a:t>
            </a:r>
            <a:r>
              <a:rPr lang="en-AU" sz="2400" b="1" dirty="0">
                <a:solidFill>
                  <a:srgbClr val="B33939"/>
                </a:solidFill>
                <a:latin typeface="Arial" panose="020B0604020202020204" pitchFamily="34" charset="0"/>
              </a:rPr>
              <a:t>neon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is </a:t>
            </a:r>
            <a:r>
              <a:rPr lang="en-AU" sz="2400" dirty="0">
                <a:solidFill>
                  <a:srgbClr val="444444"/>
                </a:solidFill>
                <a:latin typeface="KaTeX_Main"/>
              </a:rPr>
              <a:t>Ne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3579701.482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6900" y="2093277"/>
            <a:ext cx="5702300" cy="327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1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4000" y="489635"/>
            <a:ext cx="11658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dirty="0">
                <a:solidFill>
                  <a:srgbClr val="444444"/>
                </a:solidFill>
                <a:latin typeface="Arial" panose="020B0604020202020204" pitchFamily="34" charset="0"/>
              </a:rPr>
              <a:t>Sometimes you can work out the chemical symbol of a </a:t>
            </a:r>
            <a:r>
              <a:rPr lang="en-AU" sz="2800" b="1" dirty="0">
                <a:solidFill>
                  <a:srgbClr val="21A0B1"/>
                </a:solidFill>
                <a:latin typeface="Arial" panose="020B0604020202020204" pitchFamily="34" charset="0"/>
              </a:rPr>
              <a:t>compound</a:t>
            </a:r>
            <a:r>
              <a:rPr lang="en-AU" sz="2800" b="1" dirty="0">
                <a:solidFill>
                  <a:srgbClr val="444444"/>
                </a:solidFill>
                <a:latin typeface="Arial" panose="020B0604020202020204" pitchFamily="34" charset="0"/>
              </a:rPr>
              <a:t> by using its name.</a:t>
            </a:r>
            <a:endParaRPr lang="en-AU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9900" y="1786235"/>
            <a:ext cx="11442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For example </a:t>
            </a:r>
            <a:r>
              <a:rPr lang="en-AU" sz="2400" b="1" dirty="0">
                <a:solidFill>
                  <a:srgbClr val="21A0B1"/>
                </a:solidFill>
                <a:latin typeface="Arial" panose="020B0604020202020204" pitchFamily="34" charset="0"/>
              </a:rPr>
              <a:t>sodium chloride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(table salt) is made of the elements </a:t>
            </a:r>
            <a:r>
              <a:rPr lang="en-AU" sz="2400" b="1" dirty="0">
                <a:solidFill>
                  <a:srgbClr val="F7BE3A"/>
                </a:solidFill>
                <a:latin typeface="Arial" panose="020B0604020202020204" pitchFamily="34" charset="0"/>
              </a:rPr>
              <a:t>sodium (</a:t>
            </a:r>
            <a:r>
              <a:rPr lang="en-AU" sz="2400" b="1" dirty="0">
                <a:solidFill>
                  <a:srgbClr val="F7BE3A"/>
                </a:solidFill>
                <a:latin typeface="KaTeX_Main"/>
              </a:rPr>
              <a:t>Na</a:t>
            </a:r>
            <a:r>
              <a:rPr lang="en-AU" sz="2400" b="1" dirty="0">
                <a:solidFill>
                  <a:srgbClr val="F7BE3A"/>
                </a:solidFill>
                <a:latin typeface="Arial" panose="020B0604020202020204" pitchFamily="34" charset="0"/>
              </a:rPr>
              <a:t>)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and </a:t>
            </a:r>
            <a:r>
              <a:rPr lang="en-AU" sz="2400" b="1" dirty="0">
                <a:solidFill>
                  <a:srgbClr val="F7BE3A"/>
                </a:solidFill>
                <a:latin typeface="Arial" panose="020B0604020202020204" pitchFamily="34" charset="0"/>
              </a:rPr>
              <a:t>chlorine (</a:t>
            </a:r>
            <a:r>
              <a:rPr lang="en-AU" sz="2400" b="1" dirty="0">
                <a:solidFill>
                  <a:srgbClr val="F7BE3A"/>
                </a:solidFill>
                <a:latin typeface="KaTeX_Main"/>
              </a:rPr>
              <a:t>Cl</a:t>
            </a:r>
            <a:r>
              <a:rPr lang="en-AU" sz="2400" b="1" dirty="0">
                <a:solidFill>
                  <a:srgbClr val="F7BE3A"/>
                </a:solidFill>
                <a:latin typeface="Arial" panose="020B0604020202020204" pitchFamily="34" charset="0"/>
              </a:rPr>
              <a:t>).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Its </a:t>
            </a:r>
            <a:r>
              <a:rPr lang="en-AU" sz="2400" b="1" dirty="0">
                <a:solidFill>
                  <a:srgbClr val="CD6133"/>
                </a:solidFill>
                <a:latin typeface="Arial" panose="020B0604020202020204" pitchFamily="34" charset="0"/>
              </a:rPr>
              <a:t>chemical symbol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is thus </a:t>
            </a:r>
            <a:r>
              <a:rPr lang="en-AU" sz="2400" b="1" dirty="0" err="1">
                <a:solidFill>
                  <a:srgbClr val="CD6133"/>
                </a:solidFill>
                <a:latin typeface="KaTeX_Main"/>
              </a:rPr>
              <a:t>NaCl</a:t>
            </a:r>
            <a:r>
              <a:rPr lang="en-AU" sz="2400" b="1" dirty="0">
                <a:solidFill>
                  <a:srgbClr val="CD6133"/>
                </a:solidFill>
                <a:latin typeface="Arial" panose="020B0604020202020204" pitchFamily="34" charset="0"/>
              </a:rPr>
              <a:t>.</a:t>
            </a:r>
            <a:endParaRPr lang="en-AU" sz="2400" dirty="0"/>
          </a:p>
        </p:txBody>
      </p:sp>
      <p:pic>
        <p:nvPicPr>
          <p:cNvPr id="10" name="1513029455.190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3150" y="3251200"/>
            <a:ext cx="4381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5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3200" y="355938"/>
            <a:ext cx="11531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The </a:t>
            </a:r>
            <a:r>
              <a:rPr lang="en-AU" sz="2400" b="1" dirty="0">
                <a:solidFill>
                  <a:srgbClr val="60A3BC"/>
                </a:solidFill>
                <a:latin typeface="Arial" panose="020B0604020202020204" pitchFamily="34" charset="0"/>
              </a:rPr>
              <a:t>Diatomic Elements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are 7 elements from the periodic table that </a:t>
            </a:r>
            <a:r>
              <a:rPr lang="en-AU" sz="2400" b="1" dirty="0">
                <a:solidFill>
                  <a:srgbClr val="60A3BC"/>
                </a:solidFill>
                <a:latin typeface="Arial" panose="020B0604020202020204" pitchFamily="34" charset="0"/>
              </a:rPr>
              <a:t>never want to be alone.</a:t>
            </a:r>
            <a:endParaRPr lang="en-AU" sz="2400" b="1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Instead, their atoms </a:t>
            </a:r>
            <a:r>
              <a:rPr lang="en-AU" sz="2400" b="1" dirty="0">
                <a:solidFill>
                  <a:srgbClr val="7E7E7E"/>
                </a:solidFill>
                <a:latin typeface="Arial" panose="020B0604020202020204" pitchFamily="34" charset="0"/>
              </a:rPr>
              <a:t>bond in pairs,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forming 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diatomic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molecules.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(</a:t>
            </a:r>
            <a:r>
              <a:rPr lang="en-AU" sz="2400" b="1" dirty="0">
                <a:solidFill>
                  <a:srgbClr val="60A3BC"/>
                </a:solidFill>
                <a:latin typeface="Arial" panose="020B0604020202020204" pitchFamily="34" charset="0"/>
              </a:rPr>
              <a:t>Di</a:t>
            </a:r>
            <a:r>
              <a:rPr lang="en-AU" sz="2400" b="1" dirty="0">
                <a:solidFill>
                  <a:srgbClr val="3C6382"/>
                </a:solidFill>
                <a:latin typeface="Arial" panose="020B0604020202020204" pitchFamily="34" charset="0"/>
              </a:rPr>
              <a:t>atomic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means </a:t>
            </a:r>
            <a:r>
              <a:rPr lang="en-AU" sz="2400" b="1" dirty="0">
                <a:solidFill>
                  <a:srgbClr val="60A3BC"/>
                </a:solidFill>
                <a:latin typeface="Arial" panose="020B0604020202020204" pitchFamily="34" charset="0"/>
              </a:rPr>
              <a:t>"two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  <a:r>
              <a:rPr lang="en-AU" sz="2400" b="1" dirty="0">
                <a:solidFill>
                  <a:srgbClr val="3C6382"/>
                </a:solidFill>
                <a:latin typeface="Arial" panose="020B0604020202020204" pitchFamily="34" charset="0"/>
              </a:rPr>
              <a:t>atoms."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)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024" y="2573094"/>
            <a:ext cx="5146675" cy="428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9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4500" y="465435"/>
            <a:ext cx="11328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Chemists place small numbers (called </a:t>
            </a:r>
            <a:r>
              <a:rPr lang="en-AU" sz="2400" b="1" dirty="0">
                <a:solidFill>
                  <a:srgbClr val="786FA6"/>
                </a:solidFill>
                <a:latin typeface="Arial" panose="020B0604020202020204" pitchFamily="34" charset="0"/>
              </a:rPr>
              <a:t>subscripts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) after a chemical symbol to show </a:t>
            </a:r>
            <a:r>
              <a:rPr lang="en-AU" sz="2400" b="1" dirty="0">
                <a:solidFill>
                  <a:srgbClr val="786FA6"/>
                </a:solidFill>
                <a:latin typeface="Arial" panose="020B0604020202020204" pitchFamily="34" charset="0"/>
              </a:rPr>
              <a:t>how many of each type of atom</a:t>
            </a:r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 there are in the molecule.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423121"/>
              </p:ext>
            </p:extLst>
          </p:nvPr>
        </p:nvGraphicFramePr>
        <p:xfrm>
          <a:off x="393700" y="1625124"/>
          <a:ext cx="5715000" cy="1211580"/>
        </p:xfrm>
        <a:graphic>
          <a:graphicData uri="http://schemas.openxmlformats.org/drawingml/2006/table">
            <a:tbl>
              <a:tblPr/>
              <a:tblGrid>
                <a:gridCol w="5715000">
                  <a:extLst>
                    <a:ext uri="{9D8B030D-6E8A-4147-A177-3AD203B41FA5}">
                      <a16:colId xmlns:a16="http://schemas.microsoft.com/office/drawing/2014/main" val="52296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dirty="0">
                          <a:effectLst/>
                        </a:rPr>
                        <a:t>In the chemical symbol </a:t>
                      </a:r>
                      <a:r>
                        <a:rPr lang="en-AU" sz="2400" dirty="0">
                          <a:effectLst/>
                          <a:latin typeface="KaTeX_Main"/>
                        </a:rPr>
                        <a:t>O</a:t>
                      </a:r>
                      <a:r>
                        <a:rPr lang="en-AU" sz="2400" baseline="-25000" dirty="0">
                          <a:effectLst/>
                          <a:latin typeface="KaTeX_Main"/>
                        </a:rPr>
                        <a:t>2</a:t>
                      </a:r>
                      <a:r>
                        <a:rPr lang="en-AU" sz="2400" dirty="0">
                          <a:effectLst/>
                          <a:latin typeface="KaTeX_Main"/>
                        </a:rPr>
                        <a:t>​</a:t>
                      </a:r>
                      <a:r>
                        <a:rPr lang="en-AU" sz="2400" dirty="0">
                          <a:effectLst/>
                        </a:rPr>
                        <a:t>, the </a:t>
                      </a:r>
                      <a:r>
                        <a:rPr lang="en-AU" sz="2400" b="1" dirty="0">
                          <a:effectLst/>
                        </a:rPr>
                        <a:t>small</a:t>
                      </a:r>
                      <a:r>
                        <a:rPr lang="en-AU" sz="2400" dirty="0">
                          <a:effectLst/>
                        </a:rPr>
                        <a:t> </a:t>
                      </a:r>
                      <a:r>
                        <a:rPr lang="en-AU" sz="2400" b="1" dirty="0">
                          <a:solidFill>
                            <a:srgbClr val="16A085"/>
                          </a:solidFill>
                          <a:effectLst/>
                          <a:latin typeface="KaTeX_Main"/>
                        </a:rPr>
                        <a:t>2</a:t>
                      </a:r>
                      <a:r>
                        <a:rPr lang="en-AU" sz="2400" dirty="0">
                          <a:effectLst/>
                        </a:rPr>
                        <a:t> indicates there are </a:t>
                      </a:r>
                      <a:r>
                        <a:rPr lang="en-AU" sz="2400" b="1" dirty="0">
                          <a:solidFill>
                            <a:srgbClr val="16A085"/>
                          </a:solidFill>
                          <a:effectLst/>
                        </a:rPr>
                        <a:t>two</a:t>
                      </a:r>
                      <a:r>
                        <a:rPr lang="en-AU" sz="2400" dirty="0">
                          <a:effectLst/>
                        </a:rPr>
                        <a:t> atoms of oxygen.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04422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03200" y="285303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If there is </a:t>
            </a:r>
            <a:r>
              <a:rPr lang="en-AU" sz="2400" b="1" dirty="0">
                <a:solidFill>
                  <a:srgbClr val="7E7E7E"/>
                </a:solidFill>
                <a:latin typeface="Arial" panose="020B0604020202020204" pitchFamily="34" charset="0"/>
              </a:rPr>
              <a:t>no subscript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after a symbol it is assumed there is </a:t>
            </a:r>
            <a:r>
              <a:rPr lang="en-AU" sz="2400" b="1" dirty="0">
                <a:solidFill>
                  <a:srgbClr val="7E7E7E"/>
                </a:solidFill>
                <a:latin typeface="Arial" panose="020B0604020202020204" pitchFamily="34" charset="0"/>
              </a:rPr>
              <a:t>only one atom</a:t>
            </a:r>
            <a:r>
              <a:rPr lang="en-AU" sz="2400" dirty="0">
                <a:solidFill>
                  <a:srgbClr val="444444"/>
                </a:solidFill>
                <a:latin typeface="Arial" panose="020B0604020202020204" pitchFamily="34" charset="0"/>
              </a:rPr>
              <a:t> of that element.</a:t>
            </a:r>
            <a:endParaRPr lang="en-AU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667307"/>
              </p:ext>
            </p:extLst>
          </p:nvPr>
        </p:nvGraphicFramePr>
        <p:xfrm>
          <a:off x="393700" y="4445752"/>
          <a:ext cx="5715000" cy="1943100"/>
        </p:xfrm>
        <a:graphic>
          <a:graphicData uri="http://schemas.openxmlformats.org/drawingml/2006/table">
            <a:tbl>
              <a:tblPr/>
              <a:tblGrid>
                <a:gridCol w="5715000">
                  <a:extLst>
                    <a:ext uri="{9D8B030D-6E8A-4147-A177-3AD203B41FA5}">
                      <a16:colId xmlns:a16="http://schemas.microsoft.com/office/drawing/2014/main" val="146288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AU" sz="2400" dirty="0">
                          <a:effectLst/>
                        </a:rPr>
                        <a:t>For example, carbon dioxide is composed of </a:t>
                      </a:r>
                      <a:r>
                        <a:rPr lang="en-AU" sz="2400" b="1" dirty="0">
                          <a:solidFill>
                            <a:srgbClr val="5259CC"/>
                          </a:solidFill>
                          <a:effectLst/>
                        </a:rPr>
                        <a:t>one carbon (</a:t>
                      </a:r>
                      <a:r>
                        <a:rPr lang="en-AU" sz="2400" b="1" dirty="0">
                          <a:solidFill>
                            <a:srgbClr val="5259CC"/>
                          </a:solidFill>
                          <a:effectLst/>
                          <a:latin typeface="KaTeX_Main"/>
                        </a:rPr>
                        <a:t>C</a:t>
                      </a:r>
                      <a:r>
                        <a:rPr lang="en-AU" sz="2400" b="1" dirty="0">
                          <a:solidFill>
                            <a:srgbClr val="5259CC"/>
                          </a:solidFill>
                          <a:effectLst/>
                        </a:rPr>
                        <a:t>) atom</a:t>
                      </a:r>
                      <a:r>
                        <a:rPr lang="en-AU" sz="2400" dirty="0">
                          <a:effectLst/>
                        </a:rPr>
                        <a:t> and </a:t>
                      </a:r>
                      <a:r>
                        <a:rPr lang="en-AU" sz="2400" b="1" dirty="0">
                          <a:solidFill>
                            <a:srgbClr val="16A085"/>
                          </a:solidFill>
                          <a:effectLst/>
                        </a:rPr>
                        <a:t>two oxygen atoms (</a:t>
                      </a:r>
                      <a:r>
                        <a:rPr lang="en-AU" sz="2400" b="1" dirty="0">
                          <a:solidFill>
                            <a:srgbClr val="16A085"/>
                          </a:solidFill>
                          <a:effectLst/>
                          <a:latin typeface="KaTeX_Main"/>
                        </a:rPr>
                        <a:t>O</a:t>
                      </a:r>
                      <a:r>
                        <a:rPr lang="en-AU" sz="2400" b="1" dirty="0">
                          <a:solidFill>
                            <a:srgbClr val="16A085"/>
                          </a:solidFill>
                          <a:effectLst/>
                        </a:rPr>
                        <a:t>)</a:t>
                      </a:r>
                      <a:r>
                        <a:rPr lang="en-AU" sz="2400" dirty="0">
                          <a:effectLst/>
                        </a:rPr>
                        <a:t>. It is thus written as </a:t>
                      </a:r>
                      <a:r>
                        <a:rPr lang="en-AU" sz="2400" b="1" dirty="0">
                          <a:effectLst/>
                          <a:latin typeface="KaTeX_Main"/>
                        </a:rPr>
                        <a:t>CO</a:t>
                      </a:r>
                      <a:r>
                        <a:rPr lang="en-AU" sz="2400" baseline="-25000" dirty="0">
                          <a:effectLst/>
                          <a:latin typeface="KaTeX_Main"/>
                        </a:rPr>
                        <a:t>2​</a:t>
                      </a:r>
                      <a:r>
                        <a:rPr lang="en-AU" sz="2400" dirty="0">
                          <a:effectLst/>
                        </a:rPr>
                        <a:t>. Technically, we could write it as </a:t>
                      </a:r>
                      <a:r>
                        <a:rPr lang="en-AU" sz="2400" dirty="0">
                          <a:effectLst/>
                          <a:latin typeface="KaTeX_Main"/>
                        </a:rPr>
                        <a:t>C</a:t>
                      </a:r>
                      <a:r>
                        <a:rPr lang="en-AU" sz="2400" baseline="-25000" dirty="0">
                          <a:effectLst/>
                          <a:latin typeface="KaTeX_Main"/>
                        </a:rPr>
                        <a:t>1</a:t>
                      </a:r>
                      <a:r>
                        <a:rPr lang="en-AU" sz="2400" dirty="0">
                          <a:effectLst/>
                          <a:latin typeface="KaTeX_Main"/>
                        </a:rPr>
                        <a:t>​O</a:t>
                      </a:r>
                      <a:r>
                        <a:rPr lang="en-AU" sz="2400" baseline="-25000" dirty="0">
                          <a:effectLst/>
                          <a:latin typeface="KaTeX_Main"/>
                        </a:rPr>
                        <a:t>2</a:t>
                      </a:r>
                      <a:r>
                        <a:rPr lang="en-AU" sz="2400" dirty="0">
                          <a:effectLst/>
                          <a:latin typeface="KaTeX_Main"/>
                        </a:rPr>
                        <a:t>​</a:t>
                      </a:r>
                      <a:r>
                        <a:rPr lang="en-AU" sz="2400" dirty="0">
                          <a:effectLst/>
                        </a:rPr>
                        <a:t>, but writing the </a:t>
                      </a:r>
                      <a:r>
                        <a:rPr lang="en-AU" sz="2400" dirty="0">
                          <a:effectLst/>
                          <a:latin typeface="KaTeX_Main"/>
                        </a:rPr>
                        <a:t>1</a:t>
                      </a:r>
                      <a:r>
                        <a:rPr lang="en-AU" sz="2400" dirty="0">
                          <a:effectLst/>
                        </a:rPr>
                        <a:t> is redundant so we leave it out.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483852"/>
                  </a:ext>
                </a:extLst>
              </a:tr>
            </a:tbl>
          </a:graphicData>
        </a:graphic>
      </p:graphicFrame>
      <p:pic>
        <p:nvPicPr>
          <p:cNvPr id="3075" name="Picture 3" descr="https://www.educationperfect.com/media/content/Science/1528426755.040051g/1528426776840-632074974110696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674" y="1681400"/>
            <a:ext cx="2863255" cy="109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https://www.educationperfect.com/media/content/Science/1528426910.770791g/1528426932616-632074974110696-4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175" y="4708525"/>
            <a:ext cx="379095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7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0100" y="375335"/>
            <a:ext cx="947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444444"/>
                </a:solidFill>
                <a:latin typeface="Arial" panose="020B0604020202020204" pitchFamily="34" charset="0"/>
              </a:rPr>
              <a:t>Here are some more examples of how to use subscripts.</a:t>
            </a:r>
            <a:endParaRPr lang="en-AU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4" y="928687"/>
            <a:ext cx="10302875" cy="5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78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65200" y="0"/>
            <a:ext cx="97917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dirty="0">
                <a:solidFill>
                  <a:srgbClr val="474787"/>
                </a:solidFill>
                <a:latin typeface="Arial" panose="020B0604020202020204" pitchFamily="34" charset="0"/>
              </a:rPr>
              <a:t>Chemical equations</a:t>
            </a:r>
            <a:r>
              <a:rPr lang="en-AU" sz="2800" b="1" dirty="0">
                <a:solidFill>
                  <a:srgbClr val="444444"/>
                </a:solidFill>
                <a:latin typeface="Arial" panose="020B0604020202020204" pitchFamily="34" charset="0"/>
              </a:rPr>
              <a:t> are just like word equations, except they use the reactants' and products' </a:t>
            </a:r>
            <a:r>
              <a:rPr lang="en-AU" sz="2800" b="1" dirty="0">
                <a:solidFill>
                  <a:srgbClr val="CD6133"/>
                </a:solidFill>
                <a:latin typeface="Arial" panose="020B0604020202020204" pitchFamily="34" charset="0"/>
              </a:rPr>
              <a:t>chemical symbols</a:t>
            </a:r>
            <a:r>
              <a:rPr lang="en-AU" sz="2800" b="1" dirty="0">
                <a:solidFill>
                  <a:srgbClr val="444444"/>
                </a:solidFill>
                <a:latin typeface="Arial" panose="020B0604020202020204" pitchFamily="34" charset="0"/>
              </a:rPr>
              <a:t> instead of their names.</a:t>
            </a:r>
          </a:p>
          <a:p>
            <a:pPr algn="ctr"/>
            <a:r>
              <a:rPr lang="en-AU" sz="28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dirty="0">
                <a:solidFill>
                  <a:srgbClr val="444444"/>
                </a:solidFill>
                <a:latin typeface="Arial" panose="020B0604020202020204" pitchFamily="34" charset="0"/>
              </a:rPr>
              <a:t>To make writing chemical equations easier, first </a:t>
            </a:r>
            <a:r>
              <a:rPr lang="en-AU" sz="2800" b="1" dirty="0">
                <a:solidFill>
                  <a:srgbClr val="5C5C84"/>
                </a:solidFill>
                <a:latin typeface="Arial" panose="020B0604020202020204" pitchFamily="34" charset="0"/>
              </a:rPr>
              <a:t>write out the word equation.</a:t>
            </a:r>
            <a:endParaRPr lang="en-AU" sz="2800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algn="ctr"/>
            <a:r>
              <a:rPr lang="en-AU" sz="2800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AU" sz="2800" dirty="0">
                <a:solidFill>
                  <a:srgbClr val="444444"/>
                </a:solidFill>
                <a:latin typeface="Arial" panose="020B0604020202020204" pitchFamily="34" charset="0"/>
              </a:rPr>
              <a:t>Then </a:t>
            </a:r>
            <a:r>
              <a:rPr lang="en-AU" sz="2800" b="1" dirty="0">
                <a:solidFill>
                  <a:srgbClr val="5C5C84"/>
                </a:solidFill>
                <a:latin typeface="Arial" panose="020B0604020202020204" pitchFamily="34" charset="0"/>
              </a:rPr>
              <a:t>replace the names</a:t>
            </a:r>
            <a:r>
              <a:rPr lang="en-AU" sz="2800" dirty="0">
                <a:solidFill>
                  <a:srgbClr val="444444"/>
                </a:solidFill>
                <a:latin typeface="Arial" panose="020B0604020202020204" pitchFamily="34" charset="0"/>
              </a:rPr>
              <a:t> of the chemicals with their </a:t>
            </a:r>
            <a:r>
              <a:rPr lang="en-AU" sz="2800" b="1" dirty="0">
                <a:solidFill>
                  <a:srgbClr val="5C5C84"/>
                </a:solidFill>
                <a:latin typeface="Arial" panose="020B0604020202020204" pitchFamily="34" charset="0"/>
              </a:rPr>
              <a:t>chemical symbols.</a:t>
            </a:r>
            <a:endParaRPr lang="en-AU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https://www.educationperfect.com/media/content/Geography/1528843508.920171g/1528843508936-1013798913469958-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5" y="3970318"/>
            <a:ext cx="4832350" cy="30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34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247</Words>
  <Application>Microsoft Office PowerPoint</Application>
  <PresentationFormat>Widescreen</PresentationFormat>
  <Paragraphs>99</Paragraphs>
  <Slides>29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KaTeX_Main</vt:lpstr>
      <vt:lpstr>Office Theme</vt:lpstr>
      <vt:lpstr>Writing Chemical and Molecular Equations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D'cruz</dc:creator>
  <cp:lastModifiedBy>Joseph D'cruz</cp:lastModifiedBy>
  <cp:revision>5</cp:revision>
  <dcterms:created xsi:type="dcterms:W3CDTF">2020-05-30T01:01:37Z</dcterms:created>
  <dcterms:modified xsi:type="dcterms:W3CDTF">2020-05-30T02:02:55Z</dcterms:modified>
</cp:coreProperties>
</file>